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Raleway"/>
      <p:regular r:id="rId16"/>
      <p:bold r:id="rId17"/>
      <p:italic r:id="rId18"/>
      <p:boldItalic r:id="rId19"/>
    </p:embeddedFont>
    <p:embeddedFont>
      <p:font typeface="Roboto"/>
      <p:regular r:id="rId20"/>
      <p:bold r:id="rId21"/>
      <p:italic r:id="rId22"/>
      <p:boldItalic r:id="rId23"/>
    </p:embeddedFont>
    <p:embeddedFont>
      <p:font typeface="Caveat"/>
      <p:regular r:id="rId24"/>
      <p:bold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Caveat-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regular.fntdata"/><Relationship Id="rId25" Type="http://schemas.openxmlformats.org/officeDocument/2006/relationships/font" Target="fonts/Caveat-bold.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aleway-bold.fntdata"/><Relationship Id="rId16" Type="http://schemas.openxmlformats.org/officeDocument/2006/relationships/font" Target="fonts/Raleway-regular.fntdata"/><Relationship Id="rId19" Type="http://schemas.openxmlformats.org/officeDocument/2006/relationships/font" Target="fonts/Raleway-boldItalic.fntdata"/><Relationship Id="rId18" Type="http://schemas.openxmlformats.org/officeDocument/2006/relationships/font" Target="fonts/Ralew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da0b22bf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da0b22bf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da0b22bf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da0b22bf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4d6fad56e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4d6fad56e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4da0b22bf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4da0b22bf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d6fad56e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d6fad56e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da0b22bf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da0b22bf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4da0b22bf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da0b22bf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da0b22bf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da0b22bf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4da0b22bf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4da0b22bf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12.png"/><Relationship Id="rId8"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title"/>
          </p:nvPr>
        </p:nvSpPr>
        <p:spPr>
          <a:xfrm>
            <a:off x="256200" y="190500"/>
            <a:ext cx="8631600" cy="47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200">
                <a:solidFill>
                  <a:schemeClr val="accent5"/>
                </a:solidFill>
              </a:rPr>
              <a:t>WHY</a:t>
            </a:r>
            <a:endParaRPr sz="7200">
              <a:solidFill>
                <a:schemeClr val="accent5"/>
              </a:solidFill>
            </a:endParaRPr>
          </a:p>
          <a:p>
            <a:pPr indent="0" lvl="0" marL="0" rtl="0" algn="l">
              <a:spcBef>
                <a:spcPts val="0"/>
              </a:spcBef>
              <a:spcAft>
                <a:spcPts val="0"/>
              </a:spcAft>
              <a:buNone/>
            </a:pPr>
            <a:r>
              <a:rPr lang="en" sz="7200"/>
              <a:t>we do, </a:t>
            </a:r>
            <a:r>
              <a:rPr lang="en" sz="7200">
                <a:solidFill>
                  <a:schemeClr val="accent5"/>
                </a:solidFill>
              </a:rPr>
              <a:t>WHAT</a:t>
            </a:r>
            <a:r>
              <a:rPr lang="en" sz="7200"/>
              <a:t> we do?</a:t>
            </a:r>
            <a:endParaRPr sz="7200"/>
          </a:p>
          <a:p>
            <a:pPr indent="0" lvl="0" marL="0" rtl="0" algn="l">
              <a:spcBef>
                <a:spcPts val="0"/>
              </a:spcBef>
              <a:spcAft>
                <a:spcPts val="0"/>
              </a:spcAft>
              <a:buNone/>
            </a:pPr>
            <a:r>
              <a:rPr lang="en" sz="7200"/>
              <a:t>												</a:t>
            </a:r>
            <a:r>
              <a:rPr lang="en" sz="3000">
                <a:solidFill>
                  <a:schemeClr val="accent5"/>
                </a:solidFill>
              </a:rPr>
              <a:t>-MANSI BREJA</a:t>
            </a:r>
            <a:endParaRPr sz="3000">
              <a:solidFill>
                <a:schemeClr val="accent5"/>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256200" y="190500"/>
            <a:ext cx="8631600" cy="47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800"/>
          </a:p>
          <a:p>
            <a:pPr indent="0" lvl="0" marL="0" rtl="0" algn="l">
              <a:spcBef>
                <a:spcPts val="0"/>
              </a:spcBef>
              <a:spcAft>
                <a:spcPts val="0"/>
              </a:spcAft>
              <a:buNone/>
            </a:pPr>
            <a:r>
              <a:rPr lang="en" sz="1800"/>
              <a:t>Share your ideas with us!</a:t>
            </a:r>
            <a:endParaRPr sz="1800"/>
          </a:p>
          <a:p>
            <a:pPr indent="0" lvl="0" marL="0" rtl="0" algn="l">
              <a:spcBef>
                <a:spcPts val="0"/>
              </a:spcBef>
              <a:spcAft>
                <a:spcPts val="0"/>
              </a:spcAft>
              <a:buNone/>
            </a:pPr>
            <a:r>
              <a:rPr lang="en" sz="1800"/>
              <a:t>Join us!</a:t>
            </a:r>
            <a:endParaRPr sz="1800"/>
          </a:p>
          <a:p>
            <a:pPr indent="0" lvl="0" marL="0" rtl="0" algn="l">
              <a:spcBef>
                <a:spcPts val="0"/>
              </a:spcBef>
              <a:spcAft>
                <a:spcPts val="0"/>
              </a:spcAft>
              <a:buNone/>
            </a:pPr>
            <a:r>
              <a:rPr lang="en" sz="1800"/>
              <a:t>You can reach out to us on Facebook, LinkedIn </a:t>
            </a:r>
            <a:endParaRPr sz="1800"/>
          </a:p>
          <a:p>
            <a:pPr indent="0" lvl="0" marL="0" rtl="0" algn="l">
              <a:spcBef>
                <a:spcPts val="0"/>
              </a:spcBef>
              <a:spcAft>
                <a:spcPts val="0"/>
              </a:spcAft>
              <a:buNone/>
            </a:pPr>
            <a:r>
              <a:rPr lang="en" sz="1800"/>
              <a:t>or Twitter</a:t>
            </a:r>
            <a:endParaRPr sz="1800"/>
          </a:p>
          <a:p>
            <a:pPr indent="0" lvl="0" marL="0" rtl="0" algn="l">
              <a:spcBef>
                <a:spcPts val="0"/>
              </a:spcBef>
              <a:spcAft>
                <a:spcPts val="0"/>
              </a:spcAft>
              <a:buNone/>
            </a:pPr>
            <a:r>
              <a:rPr lang="en" sz="1400"/>
              <a:t>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2400">
                <a:solidFill>
                  <a:schemeClr val="accent5"/>
                </a:solidFill>
              </a:rPr>
              <a:t>It’s more about the initiative!</a:t>
            </a:r>
            <a:endParaRPr sz="2400">
              <a:solidFill>
                <a:schemeClr val="accent5"/>
              </a:solidFill>
            </a:endParaRPr>
          </a:p>
          <a:p>
            <a:pPr indent="0" lvl="0" marL="0" rtl="0" algn="l">
              <a:spcBef>
                <a:spcPts val="0"/>
              </a:spcBef>
              <a:spcAft>
                <a:spcPts val="0"/>
              </a:spcAft>
              <a:buNone/>
            </a:pPr>
            <a:r>
              <a:rPr lang="en" sz="1800">
                <a:solidFill>
                  <a:schemeClr val="accent5"/>
                </a:solidFill>
              </a:rPr>
              <a:t>	</a:t>
            </a:r>
            <a:r>
              <a:rPr lang="en" sz="1400"/>
              <a:t>	</a:t>
            </a:r>
            <a:endParaRPr sz="1400">
              <a:solidFill>
                <a:schemeClr val="accent5"/>
              </a:solidFill>
            </a:endParaRPr>
          </a:p>
        </p:txBody>
      </p:sp>
      <p:pic>
        <p:nvPicPr>
          <p:cNvPr id="131" name="Google Shape;131;p22"/>
          <p:cNvPicPr preferRelativeResize="0"/>
          <p:nvPr/>
        </p:nvPicPr>
        <p:blipFill rotWithShape="1">
          <a:blip r:embed="rId3">
            <a:alphaModFix/>
          </a:blip>
          <a:srcRect b="29813" l="59377" r="18189" t="32231"/>
          <a:stretch/>
        </p:blipFill>
        <p:spPr>
          <a:xfrm>
            <a:off x="5616750" y="1423575"/>
            <a:ext cx="3413924" cy="3247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283099" y="712150"/>
            <a:ext cx="8412000" cy="383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rPr>
              <a:t>Thank you for your time!</a:t>
            </a:r>
            <a:endParaRPr>
              <a:solidFill>
                <a:schemeClr val="accent5"/>
              </a:solidFill>
            </a:endParaRPr>
          </a:p>
          <a:p>
            <a:pPr indent="0" lvl="0" marL="0" rtl="0" algn="ctr">
              <a:spcBef>
                <a:spcPts val="0"/>
              </a:spcBef>
              <a:spcAft>
                <a:spcPts val="0"/>
              </a:spcAft>
              <a:buNone/>
            </a:pPr>
            <a:r>
              <a:t/>
            </a:r>
            <a:endParaRPr>
              <a:solidFill>
                <a:schemeClr val="accent5"/>
              </a:solidFill>
            </a:endParaRPr>
          </a:p>
          <a:p>
            <a:pPr indent="0" lvl="0" marL="0" rtl="0" algn="ctr">
              <a:spcBef>
                <a:spcPts val="0"/>
              </a:spcBef>
              <a:spcAft>
                <a:spcPts val="0"/>
              </a:spcAft>
              <a:buNone/>
            </a:pPr>
            <a:r>
              <a:rPr b="0" lang="en">
                <a:solidFill>
                  <a:schemeClr val="accent5"/>
                </a:solidFill>
                <a:latin typeface="Arial"/>
                <a:ea typeface="Arial"/>
                <a:cs typeface="Arial"/>
                <a:sym typeface="Arial"/>
              </a:rPr>
              <a:t>:D</a:t>
            </a:r>
            <a:endParaRPr b="0">
              <a:solidFill>
                <a:schemeClr val="accent5"/>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4"/>
          <p:cNvSpPr txBox="1"/>
          <p:nvPr>
            <p:ph type="title"/>
          </p:nvPr>
        </p:nvSpPr>
        <p:spPr>
          <a:xfrm>
            <a:off x="170250" y="329125"/>
            <a:ext cx="8524800" cy="409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4800">
                <a:solidFill>
                  <a:schemeClr val="dk2"/>
                </a:solidFill>
              </a:rPr>
              <a:t>WEBINAR SERIES</a:t>
            </a:r>
            <a:endParaRPr b="0" sz="4800">
              <a:solidFill>
                <a:schemeClr val="dk2"/>
              </a:solidFill>
            </a:endParaRPr>
          </a:p>
          <a:p>
            <a:pPr indent="0" lvl="0" marL="0" rtl="0" algn="l">
              <a:spcBef>
                <a:spcPts val="0"/>
              </a:spcBef>
              <a:spcAft>
                <a:spcPts val="0"/>
              </a:spcAft>
              <a:buNone/>
            </a:pPr>
            <a:r>
              <a:t/>
            </a:r>
            <a:endParaRPr b="0" sz="4800">
              <a:solidFill>
                <a:schemeClr val="dk2"/>
              </a:solidFill>
            </a:endParaRPr>
          </a:p>
          <a:p>
            <a:pPr indent="0" lvl="0" marL="0" rtl="0" algn="ctr">
              <a:spcBef>
                <a:spcPts val="0"/>
              </a:spcBef>
              <a:spcAft>
                <a:spcPts val="0"/>
              </a:spcAft>
              <a:buNone/>
            </a:pPr>
            <a:r>
              <a:rPr b="0" lang="en" sz="3000">
                <a:solidFill>
                  <a:schemeClr val="dk2"/>
                </a:solidFill>
              </a:rPr>
              <a:t>WORDS IN WORTH_LIVE</a:t>
            </a:r>
            <a:endParaRPr b="0" sz="30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5"/>
          <p:cNvSpPr txBox="1"/>
          <p:nvPr>
            <p:ph type="title"/>
          </p:nvPr>
        </p:nvSpPr>
        <p:spPr>
          <a:xfrm>
            <a:off x="170250" y="329125"/>
            <a:ext cx="4045200" cy="411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400">
                <a:solidFill>
                  <a:schemeClr val="dk2"/>
                </a:solidFill>
              </a:rPr>
              <a:t>EBONI FREEMAN</a:t>
            </a:r>
            <a:endParaRPr b="0" sz="2400">
              <a:solidFill>
                <a:schemeClr val="dk2"/>
              </a:solidFill>
            </a:endParaRPr>
          </a:p>
          <a:p>
            <a:pPr indent="0" lvl="0" marL="0" rtl="0" algn="l">
              <a:spcBef>
                <a:spcPts val="0"/>
              </a:spcBef>
              <a:spcAft>
                <a:spcPts val="0"/>
              </a:spcAft>
              <a:buNone/>
            </a:pPr>
            <a:r>
              <a:t/>
            </a:r>
            <a:endParaRPr b="0" sz="1200">
              <a:solidFill>
                <a:schemeClr val="dk2"/>
              </a:solidFill>
            </a:endParaRPr>
          </a:p>
          <a:p>
            <a:pPr indent="0" lvl="0" marL="457200" rtl="0" algn="l">
              <a:lnSpc>
                <a:spcPct val="115000"/>
              </a:lnSpc>
              <a:spcBef>
                <a:spcPts val="0"/>
              </a:spcBef>
              <a:spcAft>
                <a:spcPts val="0"/>
              </a:spcAft>
              <a:buClr>
                <a:schemeClr val="dk2"/>
              </a:buClr>
              <a:buSzPts val="1100"/>
              <a:buFont typeface="Arial"/>
              <a:buNone/>
            </a:pPr>
            <a:r>
              <a:rPr b="0" lang="en" sz="1200">
                <a:solidFill>
                  <a:schemeClr val="dk2"/>
                </a:solidFill>
                <a:highlight>
                  <a:srgbClr val="FFFFFF"/>
                </a:highlight>
                <a:latin typeface="Roboto"/>
                <a:ea typeface="Roboto"/>
                <a:cs typeface="Roboto"/>
                <a:sym typeface="Roboto"/>
              </a:rPr>
              <a:t>Eboni is a supernova of courage. At 16 when most teens are busy planning their career, she was diagnosed with a disability which for her meant literally that anyday on earth could be her last. What inspires me is instead of letting it pull her back, she rather used it an instrument to become the voice for many black women and is now motivating a number of  disabled people in pursuing their dreams.</a:t>
            </a:r>
            <a:endParaRPr b="0" sz="1200">
              <a:solidFill>
                <a:schemeClr val="dk2"/>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Clr>
                <a:schemeClr val="dk2"/>
              </a:buClr>
              <a:buSzPts val="1100"/>
              <a:buFont typeface="Arial"/>
              <a:buNone/>
            </a:pPr>
            <a:r>
              <a:t/>
            </a:r>
            <a:endParaRPr b="0" sz="1200">
              <a:solidFill>
                <a:schemeClr val="dk2"/>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Clr>
                <a:schemeClr val="dk2"/>
              </a:buClr>
              <a:buSzPts val="1100"/>
              <a:buFont typeface="Arial"/>
              <a:buNone/>
            </a:pPr>
            <a:r>
              <a:rPr b="0" lang="en" sz="1200">
                <a:solidFill>
                  <a:schemeClr val="dk2"/>
                </a:solidFill>
                <a:highlight>
                  <a:srgbClr val="FFFFFF"/>
                </a:highlight>
                <a:latin typeface="Roboto"/>
                <a:ea typeface="Roboto"/>
                <a:cs typeface="Roboto"/>
                <a:sym typeface="Roboto"/>
              </a:rPr>
              <a:t>Today, she is the CEO of a US based startup called Ability Enabled, an Incoming Associate Account Strategist at Google and was selected as 1 of 5 'up and coming' female tech interns to speak at the conference for 150+ undergraduate and high school young women interested in STEM by twitter.</a:t>
            </a:r>
            <a:endParaRPr b="0" sz="1200">
              <a:solidFill>
                <a:schemeClr val="dk2"/>
              </a:solidFill>
            </a:endParaRPr>
          </a:p>
        </p:txBody>
      </p:sp>
      <p:pic>
        <p:nvPicPr>
          <p:cNvPr id="83" name="Google Shape;83;p15"/>
          <p:cNvPicPr preferRelativeResize="0"/>
          <p:nvPr/>
        </p:nvPicPr>
        <p:blipFill rotWithShape="1">
          <a:blip r:embed="rId3">
            <a:alphaModFix/>
          </a:blip>
          <a:srcRect b="15855" l="2712" r="31123" t="18272"/>
          <a:stretch/>
        </p:blipFill>
        <p:spPr>
          <a:xfrm>
            <a:off x="4796650" y="1454200"/>
            <a:ext cx="4112777" cy="23022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6"/>
          <p:cNvSpPr txBox="1"/>
          <p:nvPr>
            <p:ph type="title"/>
          </p:nvPr>
        </p:nvSpPr>
        <p:spPr>
          <a:xfrm>
            <a:off x="170250" y="329125"/>
            <a:ext cx="4045200" cy="13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400">
                <a:solidFill>
                  <a:schemeClr val="dk2"/>
                </a:solidFill>
              </a:rPr>
              <a:t>AMITA KAPOOR</a:t>
            </a:r>
            <a:endParaRPr b="0" sz="2400">
              <a:solidFill>
                <a:schemeClr val="dk2"/>
              </a:solidFill>
            </a:endParaRPr>
          </a:p>
        </p:txBody>
      </p:sp>
      <p:pic>
        <p:nvPicPr>
          <p:cNvPr id="89" name="Google Shape;89;p16"/>
          <p:cNvPicPr preferRelativeResize="0"/>
          <p:nvPr/>
        </p:nvPicPr>
        <p:blipFill rotWithShape="1">
          <a:blip r:embed="rId3">
            <a:alphaModFix/>
          </a:blip>
          <a:srcRect b="14572" l="2707" r="30594" t="18272"/>
          <a:stretch/>
        </p:blipFill>
        <p:spPr>
          <a:xfrm>
            <a:off x="4704475" y="1413375"/>
            <a:ext cx="4273026" cy="2418676"/>
          </a:xfrm>
          <a:prstGeom prst="rect">
            <a:avLst/>
          </a:prstGeom>
          <a:noFill/>
          <a:ln>
            <a:noFill/>
          </a:ln>
        </p:spPr>
      </p:pic>
      <p:sp>
        <p:nvSpPr>
          <p:cNvPr id="90" name="Google Shape;90;p16"/>
          <p:cNvSpPr txBox="1"/>
          <p:nvPr/>
        </p:nvSpPr>
        <p:spPr>
          <a:xfrm>
            <a:off x="602250" y="1413375"/>
            <a:ext cx="3857700" cy="3623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1200">
                <a:solidFill>
                  <a:schemeClr val="dk2"/>
                </a:solidFill>
                <a:highlight>
                  <a:srgbClr val="FFFFFF"/>
                </a:highlight>
              </a:rPr>
              <a:t>In the year 1994, when she first studied neural networks as part of her undergraduate course, she instantly fell in love with them. The love sustained through the AI winters, first at IIT Delhi, where she worked on Knowledge Representation and Expert Systems. And later through her job duration where along with many other papers she got to teach Neural Networks and Artificial Intelligence to undergraduate students. </a:t>
            </a:r>
            <a:endParaRPr sz="1200">
              <a:solidFill>
                <a:schemeClr val="dk2"/>
              </a:solidFill>
              <a:highlight>
                <a:srgbClr val="FFFFFF"/>
              </a:highlight>
            </a:endParaRPr>
          </a:p>
          <a:p>
            <a:pPr indent="0" lvl="0" marL="0" rtl="0" algn="l">
              <a:lnSpc>
                <a:spcPct val="115000"/>
              </a:lnSpc>
              <a:spcBef>
                <a:spcPts val="0"/>
              </a:spcBef>
              <a:spcAft>
                <a:spcPts val="0"/>
              </a:spcAft>
              <a:buNone/>
            </a:pPr>
            <a:r>
              <a:t/>
            </a:r>
            <a:endParaRPr sz="1200">
              <a:solidFill>
                <a:schemeClr val="dk2"/>
              </a:solidFill>
              <a:highlight>
                <a:srgbClr val="FFFFFF"/>
              </a:highlight>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highlight>
                  <a:srgbClr val="FFFFFF"/>
                </a:highlight>
              </a:rPr>
              <a:t>In 2013, taking advantage of changing educational landscape, she relearned from the masters in AI/ML. Five years along the line, today she has many AI projects, research papers and some amazing books under her name</a:t>
            </a:r>
            <a:r>
              <a:rPr lang="en" sz="1200">
                <a:solidFill>
                  <a:schemeClr val="dk2"/>
                </a:solidFill>
                <a:highlight>
                  <a:srgbClr val="FFFFFF"/>
                </a:highlight>
              </a:rPr>
              <a:t>. </a:t>
            </a:r>
            <a:endParaRPr sz="1200">
              <a:solidFill>
                <a:schemeClr val="dk2"/>
              </a:solidFill>
              <a:highlight>
                <a:srgbClr val="FFFFFF"/>
              </a:highlight>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7"/>
          <p:cNvSpPr txBox="1"/>
          <p:nvPr>
            <p:ph type="title"/>
          </p:nvPr>
        </p:nvSpPr>
        <p:spPr>
          <a:xfrm>
            <a:off x="170250" y="329125"/>
            <a:ext cx="4045200" cy="125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b="0" sz="2400">
              <a:solidFill>
                <a:schemeClr val="dk2"/>
              </a:solidFill>
            </a:endParaRPr>
          </a:p>
          <a:p>
            <a:pPr indent="0" lvl="0" marL="0" rtl="0" algn="l">
              <a:spcBef>
                <a:spcPts val="0"/>
              </a:spcBef>
              <a:spcAft>
                <a:spcPts val="0"/>
              </a:spcAft>
              <a:buNone/>
            </a:pPr>
            <a:r>
              <a:t/>
            </a:r>
            <a:endParaRPr b="0" sz="2400">
              <a:solidFill>
                <a:schemeClr val="dk2"/>
              </a:solidFill>
            </a:endParaRPr>
          </a:p>
          <a:p>
            <a:pPr indent="0" lvl="0" marL="0" rtl="0" algn="l">
              <a:spcBef>
                <a:spcPts val="0"/>
              </a:spcBef>
              <a:spcAft>
                <a:spcPts val="0"/>
              </a:spcAft>
              <a:buNone/>
            </a:pPr>
            <a:r>
              <a:t/>
            </a:r>
            <a:endParaRPr b="0" sz="2400">
              <a:solidFill>
                <a:schemeClr val="dk2"/>
              </a:solidFill>
            </a:endParaRPr>
          </a:p>
          <a:p>
            <a:pPr indent="0" lvl="0" marL="0" rtl="0" algn="l">
              <a:spcBef>
                <a:spcPts val="0"/>
              </a:spcBef>
              <a:spcAft>
                <a:spcPts val="0"/>
              </a:spcAft>
              <a:buNone/>
            </a:pPr>
            <a:r>
              <a:rPr b="0" lang="en" sz="2400">
                <a:solidFill>
                  <a:schemeClr val="dk2"/>
                </a:solidFill>
              </a:rPr>
              <a:t>NIDA SAHAR</a:t>
            </a:r>
            <a:endParaRPr b="0" sz="2400">
              <a:solidFill>
                <a:schemeClr val="dk2"/>
              </a:solidFill>
            </a:endParaRPr>
          </a:p>
          <a:p>
            <a:pPr indent="0" lvl="0" marL="0" rtl="0" algn="l">
              <a:spcBef>
                <a:spcPts val="0"/>
              </a:spcBef>
              <a:spcAft>
                <a:spcPts val="0"/>
              </a:spcAft>
              <a:buNone/>
            </a:pPr>
            <a:r>
              <a:t/>
            </a:r>
            <a:endParaRPr b="0" sz="2400">
              <a:solidFill>
                <a:schemeClr val="dk2"/>
              </a:solidFill>
            </a:endParaRPr>
          </a:p>
          <a:p>
            <a:pPr indent="0" lvl="0" marL="0" rtl="0" algn="l">
              <a:spcBef>
                <a:spcPts val="0"/>
              </a:spcBef>
              <a:spcAft>
                <a:spcPts val="0"/>
              </a:spcAft>
              <a:buNone/>
            </a:pPr>
            <a:r>
              <a:t/>
            </a:r>
            <a:endParaRPr b="0" sz="2400">
              <a:solidFill>
                <a:schemeClr val="dk2"/>
              </a:solidFill>
            </a:endParaRPr>
          </a:p>
          <a:p>
            <a:pPr indent="0" lvl="0" marL="0" rtl="0" algn="l">
              <a:lnSpc>
                <a:spcPct val="115000"/>
              </a:lnSpc>
              <a:spcBef>
                <a:spcPts val="0"/>
              </a:spcBef>
              <a:spcAft>
                <a:spcPts val="0"/>
              </a:spcAft>
              <a:buClr>
                <a:schemeClr val="dk2"/>
              </a:buClr>
              <a:buSzPts val="1100"/>
              <a:buFont typeface="Arial"/>
              <a:buNone/>
            </a:pPr>
            <a:r>
              <a:rPr b="0" lang="en" sz="1400">
                <a:solidFill>
                  <a:schemeClr val="dk2"/>
                </a:solidFill>
                <a:latin typeface="Arial"/>
                <a:ea typeface="Arial"/>
                <a:cs typeface="Arial"/>
                <a:sym typeface="Arial"/>
              </a:rPr>
              <a:t> </a:t>
            </a:r>
            <a:endParaRPr b="0" sz="1400">
              <a:solidFill>
                <a:schemeClr val="dk2"/>
              </a:solidFill>
              <a:latin typeface="Arial"/>
              <a:ea typeface="Arial"/>
              <a:cs typeface="Arial"/>
              <a:sym typeface="Arial"/>
            </a:endParaRPr>
          </a:p>
          <a:p>
            <a:pPr indent="0" lvl="0" marL="0" rtl="0" algn="l">
              <a:spcBef>
                <a:spcPts val="0"/>
              </a:spcBef>
              <a:spcAft>
                <a:spcPts val="0"/>
              </a:spcAft>
              <a:buNone/>
            </a:pPr>
            <a:r>
              <a:t/>
            </a:r>
            <a:endParaRPr b="0" sz="2400">
              <a:solidFill>
                <a:schemeClr val="dk2"/>
              </a:solidFill>
            </a:endParaRPr>
          </a:p>
        </p:txBody>
      </p:sp>
      <p:pic>
        <p:nvPicPr>
          <p:cNvPr id="96" name="Google Shape;96;p17"/>
          <p:cNvPicPr preferRelativeResize="0"/>
          <p:nvPr/>
        </p:nvPicPr>
        <p:blipFill rotWithShape="1">
          <a:blip r:embed="rId3">
            <a:alphaModFix/>
          </a:blip>
          <a:srcRect b="14894" l="3068" r="30229" t="19548"/>
          <a:stretch/>
        </p:blipFill>
        <p:spPr>
          <a:xfrm>
            <a:off x="4735425" y="1280700"/>
            <a:ext cx="4321775" cy="2388050"/>
          </a:xfrm>
          <a:prstGeom prst="rect">
            <a:avLst/>
          </a:prstGeom>
          <a:noFill/>
          <a:ln>
            <a:noFill/>
          </a:ln>
        </p:spPr>
      </p:pic>
      <p:sp>
        <p:nvSpPr>
          <p:cNvPr id="97" name="Google Shape;97;p17"/>
          <p:cNvSpPr txBox="1"/>
          <p:nvPr/>
        </p:nvSpPr>
        <p:spPr>
          <a:xfrm>
            <a:off x="704300" y="1280700"/>
            <a:ext cx="3786300" cy="3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2"/>
                </a:solidFill>
              </a:rPr>
              <a:t>Nida is the CTO at Piggeybanc, PR Manager at Lean In India and has been a mentor at other various leading organizations like Hexagon UX. She’s worked with some of the top names in the industry including HP, Oracle, Dell EMC among others and today is one leading voices in technology in India inspiring hundreds in her footsteps.</a:t>
            </a:r>
            <a:endParaRPr sz="1200">
              <a:solidFill>
                <a:schemeClr val="dk2"/>
              </a:solidFill>
            </a:endParaRPr>
          </a:p>
          <a:p>
            <a:pPr indent="0" lvl="0" marL="0" rtl="0" algn="l">
              <a:lnSpc>
                <a:spcPct val="115000"/>
              </a:lnSpc>
              <a:spcBef>
                <a:spcPts val="0"/>
              </a:spcBef>
              <a:spcAft>
                <a:spcPts val="0"/>
              </a:spcAft>
              <a:buNone/>
            </a:pPr>
            <a:r>
              <a:t/>
            </a:r>
            <a:endParaRPr sz="1200">
              <a:solidFill>
                <a:schemeClr val="dk2"/>
              </a:solidFill>
            </a:endParaRPr>
          </a:p>
          <a:p>
            <a:pPr indent="0" lvl="0" marL="0" rtl="0" algn="l">
              <a:lnSpc>
                <a:spcPct val="115000"/>
              </a:lnSpc>
              <a:spcBef>
                <a:spcPts val="0"/>
              </a:spcBef>
              <a:spcAft>
                <a:spcPts val="0"/>
              </a:spcAft>
              <a:buNone/>
            </a:pPr>
            <a:r>
              <a:t/>
            </a:r>
            <a:endParaRPr sz="12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en" sz="1200">
                <a:solidFill>
                  <a:schemeClr val="accent5"/>
                </a:solidFill>
                <a:highlight>
                  <a:srgbClr val="FFFFFF"/>
                </a:highlight>
                <a:latin typeface="Caveat"/>
                <a:ea typeface="Caveat"/>
                <a:cs typeface="Caveat"/>
                <a:sym typeface="Caveat"/>
              </a:rPr>
              <a:t>...Then he asked me , "What about you?" . I think I was about 20/21 years old that time. So I told him that I had no inclination towards this and probably would get married by that time, and then whether I study or not then would depend on where I get married. Now, this was actually the Life Changing Situation for me. My friend paused for a minute and then literally scolded me horribly saying things like: "You wasted an engineering seat!"</a:t>
            </a:r>
            <a:endParaRPr sz="1200">
              <a:solidFill>
                <a:schemeClr val="accent5"/>
              </a:solidFill>
              <a:latin typeface="Caveat"/>
              <a:ea typeface="Caveat"/>
              <a:cs typeface="Caveat"/>
              <a:sym typeface="Cave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8"/>
          <p:cNvSpPr txBox="1"/>
          <p:nvPr>
            <p:ph idx="1" type="subTitle"/>
          </p:nvPr>
        </p:nvSpPr>
        <p:spPr>
          <a:xfrm>
            <a:off x="357350" y="306536"/>
            <a:ext cx="4045200" cy="475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Raleway"/>
                <a:ea typeface="Raleway"/>
                <a:cs typeface="Raleway"/>
                <a:sym typeface="Raleway"/>
              </a:rPr>
              <a:t>OUR NEXT GUEST</a:t>
            </a:r>
            <a:endParaRPr b="1" sz="1800">
              <a:solidFill>
                <a:schemeClr val="dk1"/>
              </a:solidFill>
              <a:latin typeface="Raleway"/>
              <a:ea typeface="Raleway"/>
              <a:cs typeface="Raleway"/>
              <a:sym typeface="Raleway"/>
            </a:endParaRPr>
          </a:p>
          <a:p>
            <a:pPr indent="0" lvl="0" marL="0" rtl="0" algn="ctr">
              <a:spcBef>
                <a:spcPts val="0"/>
              </a:spcBef>
              <a:spcAft>
                <a:spcPts val="0"/>
              </a:spcAft>
              <a:buNone/>
            </a:pPr>
            <a:r>
              <a:rPr b="1" lang="en" sz="3600">
                <a:solidFill>
                  <a:srgbClr val="000000"/>
                </a:solidFill>
                <a:latin typeface="Raleway"/>
                <a:ea typeface="Raleway"/>
                <a:cs typeface="Raleway"/>
                <a:sym typeface="Raleway"/>
              </a:rPr>
              <a:t>MITALI BHAGWANSHI</a:t>
            </a:r>
            <a:endParaRPr b="1" sz="3600">
              <a:solidFill>
                <a:srgbClr val="000000"/>
              </a:solidFill>
              <a:latin typeface="Raleway"/>
              <a:ea typeface="Raleway"/>
              <a:cs typeface="Raleway"/>
              <a:sym typeface="Raleway"/>
            </a:endParaRPr>
          </a:p>
          <a:p>
            <a:pPr indent="0" lvl="0" marL="0" rtl="0" algn="ctr">
              <a:spcBef>
                <a:spcPts val="0"/>
              </a:spcBef>
              <a:spcAft>
                <a:spcPts val="0"/>
              </a:spcAft>
              <a:buNone/>
            </a:pPr>
            <a:r>
              <a:t/>
            </a:r>
            <a:endParaRPr b="1" sz="3600">
              <a:solidFill>
                <a:srgbClr val="000000"/>
              </a:solidFill>
              <a:latin typeface="Raleway"/>
              <a:ea typeface="Raleway"/>
              <a:cs typeface="Raleway"/>
              <a:sym typeface="Raleway"/>
            </a:endParaRPr>
          </a:p>
          <a:p>
            <a:pPr indent="0" lvl="0" marL="0" rtl="0" algn="l">
              <a:lnSpc>
                <a:spcPct val="115000"/>
              </a:lnSpc>
              <a:spcBef>
                <a:spcPts val="0"/>
              </a:spcBef>
              <a:spcAft>
                <a:spcPts val="0"/>
              </a:spcAft>
              <a:buClr>
                <a:schemeClr val="dk2"/>
              </a:buClr>
              <a:buSzPts val="1100"/>
              <a:buFont typeface="Arial"/>
              <a:buNone/>
            </a:pPr>
            <a:r>
              <a:rPr lang="en" sz="1200">
                <a:solidFill>
                  <a:schemeClr val="accent5"/>
                </a:solidFill>
                <a:latin typeface="Caveat"/>
                <a:ea typeface="Caveat"/>
                <a:cs typeface="Caveat"/>
                <a:sym typeface="Caveat"/>
              </a:rPr>
              <a:t>Take charge, change the situation...</a:t>
            </a:r>
            <a:endParaRPr sz="1200">
              <a:solidFill>
                <a:schemeClr val="accent5"/>
              </a:solidFill>
              <a:latin typeface="Caveat"/>
              <a:ea typeface="Caveat"/>
              <a:cs typeface="Caveat"/>
              <a:sym typeface="Caveat"/>
            </a:endParaRPr>
          </a:p>
          <a:p>
            <a:pPr indent="0" lvl="0" marL="0" rtl="0" algn="l">
              <a:lnSpc>
                <a:spcPct val="115000"/>
              </a:lnSpc>
              <a:spcBef>
                <a:spcPts val="0"/>
              </a:spcBef>
              <a:spcAft>
                <a:spcPts val="0"/>
              </a:spcAft>
              <a:buClr>
                <a:schemeClr val="dk2"/>
              </a:buClr>
              <a:buSzPts val="1100"/>
              <a:buFont typeface="Arial"/>
              <a:buNone/>
            </a:pPr>
            <a:r>
              <a:rPr lang="en" sz="1200">
                <a:solidFill>
                  <a:schemeClr val="accent5"/>
                </a:solidFill>
                <a:latin typeface="Caveat"/>
                <a:ea typeface="Caveat"/>
                <a:cs typeface="Caveat"/>
                <a:sym typeface="Caveat"/>
              </a:rPr>
              <a:t>Stop blaming people, even in difficult times...</a:t>
            </a:r>
            <a:endParaRPr sz="1200">
              <a:solidFill>
                <a:schemeClr val="accent5"/>
              </a:solidFill>
              <a:latin typeface="Caveat"/>
              <a:ea typeface="Caveat"/>
              <a:cs typeface="Caveat"/>
              <a:sym typeface="Caveat"/>
            </a:endParaRPr>
          </a:p>
          <a:p>
            <a:pPr indent="0" lvl="0" marL="0" rtl="0" algn="l">
              <a:lnSpc>
                <a:spcPct val="115000"/>
              </a:lnSpc>
              <a:spcBef>
                <a:spcPts val="0"/>
              </a:spcBef>
              <a:spcAft>
                <a:spcPts val="0"/>
              </a:spcAft>
              <a:buClr>
                <a:schemeClr val="dk2"/>
              </a:buClr>
              <a:buSzPts val="1100"/>
              <a:buFont typeface="Arial"/>
              <a:buNone/>
            </a:pPr>
            <a:r>
              <a:rPr lang="en" sz="1200">
                <a:solidFill>
                  <a:schemeClr val="accent5"/>
                </a:solidFill>
                <a:latin typeface="Caveat"/>
                <a:ea typeface="Caveat"/>
                <a:cs typeface="Caveat"/>
                <a:sym typeface="Caveat"/>
              </a:rPr>
              <a:t>Accept hardships, otherwise the appreciation for good times won’t come</a:t>
            </a:r>
            <a:endParaRPr b="1" sz="1200">
              <a:solidFill>
                <a:schemeClr val="accent5"/>
              </a:solidFill>
              <a:latin typeface="Caveat"/>
              <a:ea typeface="Caveat"/>
              <a:cs typeface="Caveat"/>
              <a:sym typeface="Caveat"/>
            </a:endParaRPr>
          </a:p>
        </p:txBody>
      </p:sp>
      <p:pic>
        <p:nvPicPr>
          <p:cNvPr id="103" name="Google Shape;103;p18"/>
          <p:cNvPicPr preferRelativeResize="0"/>
          <p:nvPr/>
        </p:nvPicPr>
        <p:blipFill rotWithShape="1">
          <a:blip r:embed="rId3">
            <a:alphaModFix/>
          </a:blip>
          <a:srcRect b="27725" l="8113" r="41650" t="22319"/>
          <a:stretch/>
        </p:blipFill>
        <p:spPr>
          <a:xfrm>
            <a:off x="4694625" y="1341925"/>
            <a:ext cx="4296425" cy="2402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9" name="Google Shape;109;p19"/>
          <p:cNvPicPr preferRelativeResize="0"/>
          <p:nvPr/>
        </p:nvPicPr>
        <p:blipFill rotWithShape="1">
          <a:blip r:embed="rId3">
            <a:alphaModFix/>
          </a:blip>
          <a:srcRect b="21315" l="7479" r="36495" t="25088"/>
          <a:stretch/>
        </p:blipFill>
        <p:spPr>
          <a:xfrm>
            <a:off x="-249288" y="0"/>
            <a:ext cx="3794902" cy="2041075"/>
          </a:xfrm>
          <a:prstGeom prst="rect">
            <a:avLst/>
          </a:prstGeom>
          <a:noFill/>
          <a:ln>
            <a:noFill/>
          </a:ln>
        </p:spPr>
      </p:pic>
      <p:pic>
        <p:nvPicPr>
          <p:cNvPr id="110" name="Google Shape;110;p19"/>
          <p:cNvPicPr preferRelativeResize="0"/>
          <p:nvPr/>
        </p:nvPicPr>
        <p:blipFill rotWithShape="1">
          <a:blip r:embed="rId4">
            <a:alphaModFix/>
          </a:blip>
          <a:srcRect b="13377" l="21542" r="42408" t="23697"/>
          <a:stretch/>
        </p:blipFill>
        <p:spPr>
          <a:xfrm>
            <a:off x="-203975" y="1908412"/>
            <a:ext cx="3296325" cy="3235100"/>
          </a:xfrm>
          <a:prstGeom prst="rect">
            <a:avLst/>
          </a:prstGeom>
          <a:noFill/>
          <a:ln>
            <a:noFill/>
          </a:ln>
        </p:spPr>
      </p:pic>
      <p:pic>
        <p:nvPicPr>
          <p:cNvPr id="111" name="Google Shape;111;p19"/>
          <p:cNvPicPr preferRelativeResize="0"/>
          <p:nvPr/>
        </p:nvPicPr>
        <p:blipFill rotWithShape="1">
          <a:blip r:embed="rId5">
            <a:alphaModFix/>
          </a:blip>
          <a:srcRect b="6422" l="19086" r="44418" t="25684"/>
          <a:stretch/>
        </p:blipFill>
        <p:spPr>
          <a:xfrm>
            <a:off x="5878275" y="1679250"/>
            <a:ext cx="3337152" cy="3490226"/>
          </a:xfrm>
          <a:prstGeom prst="rect">
            <a:avLst/>
          </a:prstGeom>
          <a:noFill/>
          <a:ln>
            <a:noFill/>
          </a:ln>
        </p:spPr>
      </p:pic>
      <p:pic>
        <p:nvPicPr>
          <p:cNvPr id="112" name="Google Shape;112;p19"/>
          <p:cNvPicPr preferRelativeResize="0"/>
          <p:nvPr/>
        </p:nvPicPr>
        <p:blipFill rotWithShape="1">
          <a:blip r:embed="rId6">
            <a:alphaModFix/>
          </a:blip>
          <a:srcRect b="14960" l="5249" r="34484" t="18933"/>
          <a:stretch/>
        </p:blipFill>
        <p:spPr>
          <a:xfrm>
            <a:off x="5527850" y="12"/>
            <a:ext cx="4037998" cy="2490100"/>
          </a:xfrm>
          <a:prstGeom prst="rect">
            <a:avLst/>
          </a:prstGeom>
          <a:noFill/>
          <a:ln>
            <a:noFill/>
          </a:ln>
        </p:spPr>
      </p:pic>
      <p:pic>
        <p:nvPicPr>
          <p:cNvPr id="113" name="Google Shape;113;p19"/>
          <p:cNvPicPr preferRelativeResize="0"/>
          <p:nvPr/>
        </p:nvPicPr>
        <p:blipFill rotWithShape="1">
          <a:blip r:embed="rId7">
            <a:alphaModFix/>
          </a:blip>
          <a:srcRect b="12183" l="37120" r="44528" t="67204"/>
          <a:stretch/>
        </p:blipFill>
        <p:spPr>
          <a:xfrm>
            <a:off x="3046300" y="0"/>
            <a:ext cx="3051402" cy="1926876"/>
          </a:xfrm>
          <a:prstGeom prst="rect">
            <a:avLst/>
          </a:prstGeom>
          <a:noFill/>
          <a:ln>
            <a:noFill/>
          </a:ln>
        </p:spPr>
      </p:pic>
      <p:pic>
        <p:nvPicPr>
          <p:cNvPr id="114" name="Google Shape;114;p19"/>
          <p:cNvPicPr preferRelativeResize="0"/>
          <p:nvPr/>
        </p:nvPicPr>
        <p:blipFill rotWithShape="1">
          <a:blip r:embed="rId8">
            <a:alphaModFix/>
          </a:blip>
          <a:srcRect b="22197" l="6023" r="35156" t="18843"/>
          <a:stretch/>
        </p:blipFill>
        <p:spPr>
          <a:xfrm>
            <a:off x="2429025" y="1557288"/>
            <a:ext cx="3621686" cy="2041075"/>
          </a:xfrm>
          <a:prstGeom prst="rect">
            <a:avLst/>
          </a:prstGeom>
          <a:noFill/>
          <a:ln>
            <a:noFill/>
          </a:ln>
        </p:spPr>
      </p:pic>
      <p:pic>
        <p:nvPicPr>
          <p:cNvPr id="115" name="Google Shape;115;p19"/>
          <p:cNvPicPr preferRelativeResize="0"/>
          <p:nvPr/>
        </p:nvPicPr>
        <p:blipFill rotWithShape="1">
          <a:blip r:embed="rId9">
            <a:alphaModFix/>
          </a:blip>
          <a:srcRect b="12074" l="784" r="29795" t="19244"/>
          <a:stretch/>
        </p:blipFill>
        <p:spPr>
          <a:xfrm>
            <a:off x="2886250" y="3287150"/>
            <a:ext cx="3337152" cy="1856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256200" y="190500"/>
            <a:ext cx="8631600" cy="47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200">
                <a:solidFill>
                  <a:schemeClr val="accent5"/>
                </a:solidFill>
              </a:rPr>
              <a:t>WHAT </a:t>
            </a:r>
            <a:endParaRPr sz="7200">
              <a:solidFill>
                <a:schemeClr val="accent5"/>
              </a:solidFill>
            </a:endParaRPr>
          </a:p>
          <a:p>
            <a:pPr indent="0" lvl="0" marL="0" rtl="0" algn="l">
              <a:spcBef>
                <a:spcPts val="0"/>
              </a:spcBef>
              <a:spcAft>
                <a:spcPts val="0"/>
              </a:spcAft>
              <a:buNone/>
            </a:pPr>
            <a:r>
              <a:rPr lang="en" sz="7200"/>
              <a:t>I learnt?</a:t>
            </a:r>
            <a:endParaRPr sz="7200"/>
          </a:p>
          <a:p>
            <a:pPr indent="0" lvl="0" marL="0" rtl="0" algn="l">
              <a:spcBef>
                <a:spcPts val="0"/>
              </a:spcBef>
              <a:spcAft>
                <a:spcPts val="0"/>
              </a:spcAft>
              <a:buNone/>
            </a:pPr>
            <a:r>
              <a:rPr lang="en" sz="7200"/>
              <a:t>												</a:t>
            </a:r>
            <a:endParaRPr sz="3000">
              <a:solidFill>
                <a:schemeClr val="accent5"/>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256200" y="190500"/>
            <a:ext cx="8631600" cy="47388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chemeClr val="accent5"/>
              </a:buClr>
              <a:buSzPts val="3000"/>
              <a:buChar char="●"/>
            </a:pPr>
            <a:r>
              <a:rPr lang="en" sz="3000">
                <a:solidFill>
                  <a:schemeClr val="accent5"/>
                </a:solidFill>
              </a:rPr>
              <a:t>Just do something, anything!</a:t>
            </a:r>
            <a:endParaRPr sz="3000">
              <a:solidFill>
                <a:schemeClr val="accent5"/>
              </a:solidFill>
            </a:endParaRPr>
          </a:p>
          <a:p>
            <a:pPr indent="0" lvl="0" marL="457200" rtl="0" algn="l">
              <a:spcBef>
                <a:spcPts val="0"/>
              </a:spcBef>
              <a:spcAft>
                <a:spcPts val="0"/>
              </a:spcAft>
              <a:buNone/>
            </a:pPr>
            <a:r>
              <a:t/>
            </a:r>
            <a:endParaRPr sz="3000">
              <a:solidFill>
                <a:schemeClr val="accent5"/>
              </a:solidFill>
            </a:endParaRPr>
          </a:p>
          <a:p>
            <a:pPr indent="-419100" lvl="0" marL="457200" rtl="0" algn="l">
              <a:spcBef>
                <a:spcPts val="0"/>
              </a:spcBef>
              <a:spcAft>
                <a:spcPts val="0"/>
              </a:spcAft>
              <a:buClr>
                <a:schemeClr val="accent5"/>
              </a:buClr>
              <a:buSzPts val="3000"/>
              <a:buChar char="●"/>
            </a:pPr>
            <a:r>
              <a:rPr lang="en" sz="3000">
                <a:solidFill>
                  <a:schemeClr val="accent5"/>
                </a:solidFill>
              </a:rPr>
              <a:t>Never stop!</a:t>
            </a:r>
            <a:endParaRPr sz="3000">
              <a:solidFill>
                <a:schemeClr val="accent5"/>
              </a:solidFill>
            </a:endParaRPr>
          </a:p>
          <a:p>
            <a:pPr indent="0" lvl="0" marL="457200" rtl="0" algn="l">
              <a:spcBef>
                <a:spcPts val="0"/>
              </a:spcBef>
              <a:spcAft>
                <a:spcPts val="0"/>
              </a:spcAft>
              <a:buNone/>
            </a:pPr>
            <a:r>
              <a:t/>
            </a:r>
            <a:endParaRPr sz="3000">
              <a:solidFill>
                <a:schemeClr val="accent5"/>
              </a:solidFill>
            </a:endParaRPr>
          </a:p>
          <a:p>
            <a:pPr indent="-419100" lvl="0" marL="457200" rtl="0" algn="l">
              <a:spcBef>
                <a:spcPts val="0"/>
              </a:spcBef>
              <a:spcAft>
                <a:spcPts val="0"/>
              </a:spcAft>
              <a:buClr>
                <a:schemeClr val="accent5"/>
              </a:buClr>
              <a:buSzPts val="3000"/>
              <a:buChar char="●"/>
            </a:pPr>
            <a:r>
              <a:rPr lang="en" sz="3000">
                <a:solidFill>
                  <a:schemeClr val="accent5"/>
                </a:solidFill>
              </a:rPr>
              <a:t>Do not think negative, coz thoughts create destiny!</a:t>
            </a:r>
            <a:endParaRPr sz="3000">
              <a:solidFill>
                <a:schemeClr val="accent5"/>
              </a:solidFill>
            </a:endParaRPr>
          </a:p>
          <a:p>
            <a:pPr indent="0" lvl="0" marL="0" rtl="0" algn="l">
              <a:spcBef>
                <a:spcPts val="0"/>
              </a:spcBef>
              <a:spcAft>
                <a:spcPts val="0"/>
              </a:spcAft>
              <a:buNone/>
            </a:pPr>
            <a:r>
              <a:t/>
            </a:r>
            <a:endParaRPr sz="3000">
              <a:solidFill>
                <a:schemeClr val="accent5"/>
              </a:solidFill>
            </a:endParaRPr>
          </a:p>
          <a:p>
            <a:pPr indent="-419100" lvl="0" marL="457200" rtl="0" algn="l">
              <a:spcBef>
                <a:spcPts val="0"/>
              </a:spcBef>
              <a:spcAft>
                <a:spcPts val="0"/>
              </a:spcAft>
              <a:buClr>
                <a:schemeClr val="accent5"/>
              </a:buClr>
              <a:buSzPts val="3000"/>
              <a:buChar char="●"/>
            </a:pPr>
            <a:r>
              <a:rPr lang="en" sz="3000">
                <a:solidFill>
                  <a:schemeClr val="accent5"/>
                </a:solidFill>
              </a:rPr>
              <a:t>Love yourself, feel proud of how far you’ve come and believe in yourself, that there is so much more, yet to come!</a:t>
            </a:r>
            <a:endParaRPr sz="3000">
              <a:solidFill>
                <a:schemeClr val="accent5"/>
              </a:solidFill>
            </a:endParaRPr>
          </a:p>
          <a:p>
            <a:pPr indent="0" lvl="0" marL="0" rtl="0" algn="l">
              <a:spcBef>
                <a:spcPts val="0"/>
              </a:spcBef>
              <a:spcAft>
                <a:spcPts val="0"/>
              </a:spcAft>
              <a:buNone/>
            </a:pPr>
            <a:r>
              <a:rPr lang="en" sz="2400"/>
              <a:t>												</a:t>
            </a:r>
            <a:endParaRPr sz="2400">
              <a:solidFill>
                <a:schemeClr val="accent5"/>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